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7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8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9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0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11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4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5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6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7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29"/>
  </p:notesMasterIdLst>
  <p:sldIdLst>
    <p:sldId id="462" r:id="rId22"/>
    <p:sldId id="869" r:id="rId23"/>
    <p:sldId id="870" r:id="rId24"/>
    <p:sldId id="890" r:id="rId25"/>
    <p:sldId id="908" r:id="rId26"/>
    <p:sldId id="909" r:id="rId27"/>
    <p:sldId id="8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/>
        </p14:section>
        <p14:section name="Title slide" id="{DE8BF54A-1323-4403-83F8-D7B5510C9D53}">
          <p14:sldIdLst>
            <p14:sldId id="462"/>
          </p14:sldIdLst>
        </p14:section>
        <p14:section name="Title slide" id="{F511D6D8-BD0F-4FA9-825C-33464E89BD20}">
          <p14:sldIdLst/>
        </p14:section>
        <p14:section name="Title slide" id="{C689F73B-542B-4364-BCB2-8BC4D2698A10}">
          <p14:sldIdLst>
            <p14:sldId id="869"/>
            <p14:sldId id="870"/>
            <p14:sldId id="890"/>
            <p14:sldId id="908"/>
            <p14:sldId id="909"/>
            <p14:sldId id="8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EE21E-8DCC-465A-BA02-8C117E0C3E2C}" v="29" dt="2024-11-04T18:02:37.136"/>
    <p1510:client id="{D013D2FE-710D-40A7-968E-E757A82438E3}" v="457" dt="2024-11-04T18:07:24.30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/>
    <p:restoredTop sz="91387"/>
  </p:normalViewPr>
  <p:slideViewPr>
    <p:cSldViewPr snapToGrid="0">
      <p:cViewPr varScale="1">
        <p:scale>
          <a:sx n="70" d="100"/>
          <a:sy n="70" d="100"/>
        </p:scale>
        <p:origin x="1373" y="278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" Type="http://schemas.openxmlformats.org/officeDocument/2006/relationships/customXml" Target="../customXml/item3.xml"/><Relationship Id="rId21" Type="http://schemas.openxmlformats.org/officeDocument/2006/relationships/slideMaster" Target="slideMasters/slideMaster18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D2E844A-8339-4B2D-99EE-F9C52689A565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644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see your Exercise Guide for full instructions.</a:t>
            </a:r>
          </a:p>
          <a:p>
            <a:r>
              <a:rPr lang="en-GB" dirty="0"/>
              <a:t>Work individually or in pairs; your choice.</a:t>
            </a:r>
          </a:p>
          <a:p>
            <a:r>
              <a:rPr lang="en-GB" dirty="0"/>
              <a:t>The exercise should take about 20 minutes.</a:t>
            </a:r>
          </a:p>
          <a:p>
            <a:r>
              <a:rPr lang="en-GB" dirty="0"/>
              <a:t>Solutions are provided in the Exercise Guide for reference.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486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emf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5.png"/><Relationship Id="rId4" Type="http://schemas.openxmlformats.org/officeDocument/2006/relationships/image" Target="../media/image101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6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emf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5.png"/><Relationship Id="rId4" Type="http://schemas.openxmlformats.org/officeDocument/2006/relationships/image" Target="../media/image107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5.png"/><Relationship Id="rId4" Type="http://schemas.openxmlformats.org/officeDocument/2006/relationships/image" Target="../media/image113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6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1.emf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5.png"/><Relationship Id="rId4" Type="http://schemas.openxmlformats.org/officeDocument/2006/relationships/image" Target="../media/image76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9.sv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5.png"/><Relationship Id="rId4" Type="http://schemas.openxmlformats.org/officeDocument/2006/relationships/image" Target="../media/image83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5.png"/><Relationship Id="rId4" Type="http://schemas.openxmlformats.org/officeDocument/2006/relationships/image" Target="../media/image89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5.png"/><Relationship Id="rId4" Type="http://schemas.openxmlformats.org/officeDocument/2006/relationships/image" Target="../media/image95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1067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315087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2" y="1892635"/>
            <a:ext cx="6413219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14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5859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72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0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9" r:id="rId6"/>
    <p:sldLayoutId id="2147483960" r:id="rId7"/>
    <p:sldLayoutId id="214748396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  <p:sldLayoutId id="214748396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Testing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800" b="1" dirty="0"/>
              <a:t>Stubs</a:t>
            </a:r>
            <a:endParaRPr lang="en-GB" b="1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FA99-5988-9EB5-AC6F-6605C5481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br>
              <a:rPr lang="en-GB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515938" y="2597059"/>
            <a:ext cx="5289439" cy="942553"/>
          </a:xfrm>
        </p:spPr>
        <p:txBody>
          <a:bodyPr>
            <a:normAutofit fontScale="47500" lnSpcReduction="20000"/>
          </a:bodyPr>
          <a:lstStyle/>
          <a:p>
            <a:r>
              <a:rPr lang="en-GB" sz="5900" dirty="0"/>
              <a:t>In this chapter you'll learn about </a:t>
            </a:r>
            <a:br>
              <a:rPr lang="en-GB" sz="5900" dirty="0"/>
            </a:br>
            <a:r>
              <a:rPr lang="en-GB" sz="5900" dirty="0"/>
              <a:t>creating and using </a:t>
            </a:r>
            <a:r>
              <a:rPr lang="en-GB" sz="5900" b="1" dirty="0"/>
              <a:t>stubs</a:t>
            </a:r>
            <a:r>
              <a:rPr lang="en-GB" sz="5900" dirty="0"/>
              <a:t>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88702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body" sz="quarter" idx="10"/>
          </p:nvPr>
        </p:nvSpPr>
        <p:spPr>
          <a:xfrm>
            <a:off x="384784" y="1349984"/>
            <a:ext cx="3443732" cy="275199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What is a Stub?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5037137" y="1349984"/>
            <a:ext cx="6637411" cy="4094163"/>
          </a:xfrm>
        </p:spPr>
        <p:txBody>
          <a:bodyPr anchor="t"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Represent a real dependency.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A class that returns pre-defined data to a test method.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Data remains constant.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Stubs don’t track system interactions; they only provide data.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Useful when mocking is too complex (e.g., for event handling).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F39931-55E1-A4BE-BA4E-C1861DCAF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549" y="3893267"/>
            <a:ext cx="5445641" cy="249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5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D33E85C-5537-471F-B46A-97C159528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921524"/>
            <a:ext cx="5289439" cy="863600"/>
          </a:xfrm>
        </p:spPr>
        <p:txBody>
          <a:bodyPr/>
          <a:lstStyle/>
          <a:p>
            <a:pPr algn="ctr"/>
            <a:r>
              <a:rPr lang="en-GB" sz="4000" b="1" dirty="0"/>
              <a:t>Creating stubs </a:t>
            </a:r>
            <a:br>
              <a:rPr lang="en-GB" sz="4000" b="1" dirty="0"/>
            </a:br>
            <a:r>
              <a:rPr lang="en-GB" sz="4000" b="1" dirty="0"/>
              <a:t>with Java</a:t>
            </a:r>
          </a:p>
          <a:p>
            <a:pPr algn="ctr"/>
            <a:endParaRPr lang="en-US" dirty="0"/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FE8D0B51-5A08-4EC2-8716-516EB37D8D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pic>
        <p:nvPicPr>
          <p:cNvPr id="6" name="Picture 5" descr="Computer script on a screen">
            <a:extLst>
              <a:ext uri="{FF2B5EF4-FFF2-40B4-BE49-F238E27FC236}">
                <a16:creationId xmlns:a16="http://schemas.microsoft.com/office/drawing/2014/main" id="{3C000012-6AED-467C-8F0F-2EE9A1CA9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0" r="44463" b="-1"/>
          <a:stretch/>
        </p:blipFill>
        <p:spPr>
          <a:xfrm>
            <a:off x="6967959" y="10"/>
            <a:ext cx="5224040" cy="6857989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060FEA-0EEB-491D-B7E8-7B6AF933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01" y="305660"/>
            <a:ext cx="2064744" cy="206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850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E1881-B181-EFFE-8CE3-800CC4BC2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6263DB-4F95-FE16-21AF-595CE755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Stub – </a:t>
            </a:r>
            <a:r>
              <a:rPr lang="en-GB" sz="4000" dirty="0"/>
              <a:t>Using Java interface/Abstract class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5C5C6E-F457-8E14-2076-B0C944E987A6}"/>
              </a:ext>
            </a:extLst>
          </p:cNvPr>
          <p:cNvSpPr/>
          <p:nvPr/>
        </p:nvSpPr>
        <p:spPr>
          <a:xfrm>
            <a:off x="339970" y="1546297"/>
            <a:ext cx="3881155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Product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(int id);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6A64FD-D07B-8B98-A5A2-7EDA2D489D93}"/>
              </a:ext>
            </a:extLst>
          </p:cNvPr>
          <p:cNvSpPr/>
          <p:nvPr/>
        </p:nvSpPr>
        <p:spPr>
          <a:xfrm>
            <a:off x="339970" y="3494618"/>
            <a:ext cx="10229707" cy="255454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2B91AF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boolean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ProcessOrders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int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int quantity) {</a:t>
            </a:r>
          </a:p>
          <a:p>
            <a:r>
              <a:rPr lang="nn-NO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	    Product product = </a:t>
            </a:r>
            <a:r>
              <a:rPr lang="nn-NO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database.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nn-NO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	   /*</a:t>
            </a: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           *   Code to process the order. Code under test</a:t>
            </a:r>
          </a:p>
          <a:p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           */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BA6F06-9D8A-E97D-6E63-30E7B22D94A5}"/>
              </a:ext>
            </a:extLst>
          </p:cNvPr>
          <p:cNvSpPr/>
          <p:nvPr/>
        </p:nvSpPr>
        <p:spPr>
          <a:xfrm>
            <a:off x="4039950" y="5296118"/>
            <a:ext cx="7463793" cy="11695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@Test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TestOrderProcessReturnsTrueForValidProductID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Order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Order();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order.ProcessOrders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GB" sz="14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StubQADatabase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(), 80, 5);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4E0A9-8D3A-1AB8-F47F-B073A3CC55A0}"/>
              </a:ext>
            </a:extLst>
          </p:cNvPr>
          <p:cNvSpPr/>
          <p:nvPr/>
        </p:nvSpPr>
        <p:spPr>
          <a:xfrm>
            <a:off x="4404850" y="1546297"/>
            <a:ext cx="7364362" cy="1846659"/>
          </a:xfrm>
          <a:prstGeom prst="rect">
            <a:avLst/>
          </a:prstGeom>
          <a:solidFill>
            <a:srgbClr val="FCFCF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StubQADatabase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implements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IQA_Database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Product[] products = { 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10,"Pen",50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80,"Ruler",1.20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new Product(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99,"Paper",30.0</a:t>
            </a:r>
            <a:r>
              <a:rPr lang="en-GB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Product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getProduct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(int id) {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	 //return the product with the given id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81A56D-BAF9-28BB-E437-5E52157EDB86}"/>
              </a:ext>
            </a:extLst>
          </p:cNvPr>
          <p:cNvGrpSpPr/>
          <p:nvPr/>
        </p:nvGrpSpPr>
        <p:grpSpPr>
          <a:xfrm>
            <a:off x="11519383" y="1805370"/>
            <a:ext cx="560845" cy="658636"/>
            <a:chOff x="10559845" y="3805084"/>
            <a:chExt cx="651123" cy="75708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5348E2C-AEB4-E3F1-DBDB-B693A281FF37}"/>
                </a:ext>
              </a:extLst>
            </p:cNvPr>
            <p:cNvSpPr/>
            <p:nvPr/>
          </p:nvSpPr>
          <p:spPr>
            <a:xfrm>
              <a:off x="10559845" y="3805084"/>
              <a:ext cx="651123" cy="757084"/>
            </a:xfrm>
            <a:prstGeom prst="rect">
              <a:avLst/>
            </a:prstGeom>
            <a:solidFill>
              <a:srgbClr val="FCFC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482F80-17CB-9191-FF9A-976F53E69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9845" y="3842220"/>
              <a:ext cx="651123" cy="682811"/>
            </a:xfrm>
            <a:prstGeom prst="rect">
              <a:avLst/>
            </a:prstGeom>
          </p:spPr>
        </p:pic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4FC89B63-609E-4DEB-7F75-1F3EDAA24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297" y="326967"/>
            <a:ext cx="1086891" cy="10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33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C376C-0717-B2C2-4585-A350A4236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1CCE7F-5624-4634-5876-456D39502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@BeforeEach - Stubs with JUnit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9A73EE-A2DC-BBA5-1165-67EB4255D174}"/>
              </a:ext>
            </a:extLst>
          </p:cNvPr>
          <p:cNvSpPr/>
          <p:nvPr/>
        </p:nvSpPr>
        <p:spPr>
          <a:xfrm>
            <a:off x="1160198" y="1735383"/>
            <a:ext cx="8160783" cy="4278094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QATests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2B91AF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IQA_Database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@BeforeEach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setup()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database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StuQADatabase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@Test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TestOrderProcessReturnsTrueForValidProductID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2B91AF"/>
                </a:solidFill>
                <a:latin typeface="Consolas" panose="020B0609020204030204" pitchFamily="49" charset="0"/>
              </a:rPr>
              <a:t>        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Order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Order();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	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order.ProcessOrders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database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80, 5);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83D4031-8983-D825-E249-F3694A0DA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297" y="326967"/>
            <a:ext cx="1086891" cy="1086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186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934A69-072F-12D7-D3A2-4F3320A1D8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1060540"/>
          </a:xfrm>
        </p:spPr>
        <p:txBody>
          <a:bodyPr anchor="t"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dirty="0"/>
              <a:t>Please see your Exercise Guide</a:t>
            </a:r>
          </a:p>
          <a:p>
            <a:pPr indent="457200" fontAlgn="base"/>
            <a:r>
              <a:rPr lang="en-GB" sz="2300" dirty="0">
                <a:effectLst/>
              </a:rPr>
              <a:t> </a:t>
            </a:r>
          </a:p>
          <a:p>
            <a:pPr fontAlgn="base"/>
            <a:r>
              <a:rPr lang="en-GB" sz="1600" dirty="0">
                <a:effectLst/>
              </a:rPr>
              <a:t> 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147763"/>
            <a:ext cx="5124450" cy="5207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/>
              <a:t>Exercise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94FC5728-1B71-439C-9BC3-4EE90DE7645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89848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368</Words>
  <Application>Microsoft Office PowerPoint</Application>
  <PresentationFormat>Widescreen</PresentationFormat>
  <Paragraphs>70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7</vt:i4>
      </vt:variant>
    </vt:vector>
  </HeadingPairs>
  <TitlesOfParts>
    <vt:vector size="33" baseType="lpstr">
      <vt:lpstr>Aptos</vt:lpstr>
      <vt:lpstr>Arial</vt:lpstr>
      <vt:lpstr>Consolas</vt:lpstr>
      <vt:lpstr>Figtree</vt:lpstr>
      <vt:lpstr>Figtree Light</vt:lpstr>
      <vt:lpstr>Krana Fat B</vt:lpstr>
      <vt:lpstr>Lucida Console</vt:lpstr>
      <vt:lpstr>Montserrat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Testing code</vt:lpstr>
      <vt:lpstr>Objectives </vt:lpstr>
      <vt:lpstr>PowerPoint Presentation</vt:lpstr>
      <vt:lpstr>PowerPoint Presentation</vt:lpstr>
      <vt:lpstr>Stub – Using Java interface/Abstract class</vt:lpstr>
      <vt:lpstr>Using @BeforeEach - Stubs with JUnit</vt:lpstr>
      <vt:lpstr>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52</cp:revision>
  <dcterms:created xsi:type="dcterms:W3CDTF">2024-06-24T11:44:08Z</dcterms:created>
  <dcterms:modified xsi:type="dcterms:W3CDTF">2025-11-11T09:10:38Z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